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E326F0-CBF1-4F59-A818-152C28EF27A6}" type="datetimeFigureOut">
              <a:rPr lang="en-US" smtClean="0"/>
              <a:t>4/19/2015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691000-B7AA-4679-9063-8CF4FE790C95}" type="slidenum">
              <a:rPr lang="en-US" smtClean="0"/>
              <a:t>‹#›</a:t>
            </a:fld>
            <a:endParaRPr lang="en-US"/>
          </a:p>
        </p:txBody>
      </p:sp>
    </p:spTree>
    <p:extLst>
      <p:ext uri="{BB962C8B-B14F-4D97-AF65-F5344CB8AC3E}">
        <p14:creationId xmlns:p14="http://schemas.microsoft.com/office/powerpoint/2010/main" val="4133050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691000-B7AA-4679-9063-8CF4FE790C95}" type="slidenum">
              <a:rPr lang="en-US" smtClean="0"/>
              <a:t>2</a:t>
            </a:fld>
            <a:endParaRPr lang="en-US"/>
          </a:p>
        </p:txBody>
      </p:sp>
    </p:spTree>
    <p:extLst>
      <p:ext uri="{BB962C8B-B14F-4D97-AF65-F5344CB8AC3E}">
        <p14:creationId xmlns:p14="http://schemas.microsoft.com/office/powerpoint/2010/main" val="218297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691000-B7AA-4679-9063-8CF4FE790C95}" type="slidenum">
              <a:rPr lang="en-US" smtClean="0"/>
              <a:t>8</a:t>
            </a:fld>
            <a:endParaRPr lang="en-US"/>
          </a:p>
        </p:txBody>
      </p:sp>
    </p:spTree>
    <p:extLst>
      <p:ext uri="{BB962C8B-B14F-4D97-AF65-F5344CB8AC3E}">
        <p14:creationId xmlns:p14="http://schemas.microsoft.com/office/powerpoint/2010/main" val="3359161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303A2DE-528C-4D97-A51F-4AC99F600A57}" type="datetimeFigureOut">
              <a:rPr lang="en-US" smtClean="0"/>
              <a:t>4/19/2015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FDDED8-AC2A-4292-BBAC-7FBDB47C9444}"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03A2DE-528C-4D97-A51F-4AC99F600A57}" type="datetimeFigureOut">
              <a:rPr lang="en-US" smtClean="0"/>
              <a:t>4/19/2015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FDDED8-AC2A-4292-BBAC-7FBDB47C944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03A2DE-528C-4D97-A51F-4AC99F600A57}" type="datetimeFigureOut">
              <a:rPr lang="en-US" smtClean="0"/>
              <a:t>4/19/2015</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1AFDDED8-AC2A-4292-BBAC-7FBDB47C944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03A2DE-528C-4D97-A51F-4AC99F600A57}" type="datetimeFigureOut">
              <a:rPr lang="en-US" smtClean="0"/>
              <a:t>4/19/2015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FDDED8-AC2A-4292-BBAC-7FBDB47C944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303A2DE-528C-4D97-A51F-4AC99F600A57}" type="datetimeFigureOut">
              <a:rPr lang="en-US" smtClean="0"/>
              <a:t>4/19/2015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FDDED8-AC2A-4292-BBAC-7FBDB47C944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03A2DE-528C-4D97-A51F-4AC99F600A57}" type="datetimeFigureOut">
              <a:rPr lang="en-US" smtClean="0"/>
              <a:t>4/19/2015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FDDED8-AC2A-4292-BBAC-7FBDB47C944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303A2DE-528C-4D97-A51F-4AC99F600A57}" type="datetimeFigureOut">
              <a:rPr lang="en-US" smtClean="0"/>
              <a:t>4/19/2015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FDDED8-AC2A-4292-BBAC-7FBDB47C944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303A2DE-528C-4D97-A51F-4AC99F600A57}" type="datetimeFigureOut">
              <a:rPr lang="en-US" smtClean="0"/>
              <a:t>4/19/2015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FDDED8-AC2A-4292-BBAC-7FBDB47C944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03A2DE-528C-4D97-A51F-4AC99F600A57}" type="datetimeFigureOut">
              <a:rPr lang="en-US" smtClean="0"/>
              <a:t>4/19/2015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FDDED8-AC2A-4292-BBAC-7FBDB47C944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303A2DE-528C-4D97-A51F-4AC99F600A57}" type="datetimeFigureOut">
              <a:rPr lang="en-US" smtClean="0"/>
              <a:t>4/19/2015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FDDED8-AC2A-4292-BBAC-7FBDB47C9444}"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C303A2DE-528C-4D97-A51F-4AC99F600A57}" type="datetimeFigureOut">
              <a:rPr lang="en-US" smtClean="0"/>
              <a:t>4/19/2015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1AFDDED8-AC2A-4292-BBAC-7FBDB47C944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C303A2DE-528C-4D97-A51F-4AC99F600A57}" type="datetimeFigureOut">
              <a:rPr lang="en-US" smtClean="0"/>
              <a:t>4/19/2015</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1AFDDED8-AC2A-4292-BBAC-7FBDB47C944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Herbert Hoover and the Crash</a:t>
            </a:r>
            <a:endParaRPr lang="en-US" dirty="0"/>
          </a:p>
        </p:txBody>
      </p:sp>
      <p:sp>
        <p:nvSpPr>
          <p:cNvPr id="3" name="Subtitle 2"/>
          <p:cNvSpPr>
            <a:spLocks noGrp="1"/>
          </p:cNvSpPr>
          <p:nvPr>
            <p:ph type="subTitle" idx="1"/>
          </p:nvPr>
        </p:nvSpPr>
        <p:spPr/>
        <p:txBody>
          <a:bodyPr/>
          <a:lstStyle/>
          <a:p>
            <a:r>
              <a:rPr lang="en-US" dirty="0" smtClean="0"/>
              <a:t>The Onset of the Great Depression in America – </a:t>
            </a:r>
            <a:r>
              <a:rPr lang="en-US" dirty="0" smtClean="0"/>
              <a:t>PowerPoint Review</a:t>
            </a:r>
            <a:endParaRPr lang="en-US" dirty="0"/>
          </a:p>
        </p:txBody>
      </p:sp>
    </p:spTree>
    <p:extLst>
      <p:ext uri="{BB962C8B-B14F-4D97-AF65-F5344CB8AC3E}">
        <p14:creationId xmlns:p14="http://schemas.microsoft.com/office/powerpoint/2010/main" val="32005274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28600"/>
            <a:ext cx="5943600" cy="978408"/>
          </a:xfrm>
        </p:spPr>
        <p:txBody>
          <a:bodyPr>
            <a:noAutofit/>
          </a:bodyPr>
          <a:lstStyle/>
          <a:p>
            <a:r>
              <a:rPr lang="en-US" sz="4400" dirty="0" smtClean="0"/>
              <a:t>B.  Absolutely </a:t>
            </a:r>
            <a:r>
              <a:rPr lang="en-US" sz="4400" dirty="0" smtClean="0"/>
              <a:t>Nothing!</a:t>
            </a:r>
            <a:endParaRPr lang="en-US" sz="4400" dirty="0"/>
          </a:p>
        </p:txBody>
      </p:sp>
      <p:sp>
        <p:nvSpPr>
          <p:cNvPr id="4" name="Text Placeholder 3"/>
          <p:cNvSpPr>
            <a:spLocks noGrp="1"/>
          </p:cNvSpPr>
          <p:nvPr>
            <p:ph type="body" sz="half" idx="2"/>
          </p:nvPr>
        </p:nvSpPr>
        <p:spPr>
          <a:xfrm>
            <a:off x="164592" y="1728216"/>
            <a:ext cx="2578608" cy="4572000"/>
          </a:xfrm>
        </p:spPr>
        <p:txBody>
          <a:bodyPr/>
          <a:lstStyle/>
          <a:p>
            <a:r>
              <a:rPr lang="en-US" dirty="0"/>
              <a:t>_____9.  Because they were committed to laissez-faire economic principles, what did Herbert Hoover’s financial advisors recommend that he do with government money?</a:t>
            </a:r>
          </a:p>
          <a:p>
            <a:r>
              <a:rPr lang="en-US" dirty="0"/>
              <a:t>	</a:t>
            </a:r>
            <a:endParaRPr lang="en-US" dirty="0" smtClean="0"/>
          </a:p>
          <a:p>
            <a:r>
              <a:rPr lang="en-US" dirty="0" smtClean="0"/>
              <a:t>A</a:t>
            </a:r>
            <a:r>
              <a:rPr lang="en-US" dirty="0"/>
              <a:t>.  Spend money to create jobs.</a:t>
            </a:r>
          </a:p>
          <a:p>
            <a:endParaRPr lang="en-US" dirty="0" smtClean="0"/>
          </a:p>
          <a:p>
            <a:r>
              <a:rPr lang="en-US" dirty="0" smtClean="0"/>
              <a:t>B</a:t>
            </a:r>
            <a:r>
              <a:rPr lang="en-US" dirty="0"/>
              <a:t>.  Not to do anything.	</a:t>
            </a:r>
          </a:p>
          <a:p>
            <a:r>
              <a:rPr lang="en-US" dirty="0"/>
              <a:t>	</a:t>
            </a:r>
            <a:endParaRPr lang="en-US" dirty="0" smtClean="0"/>
          </a:p>
          <a:p>
            <a:r>
              <a:rPr lang="en-US" dirty="0" smtClean="0"/>
              <a:t>C</a:t>
            </a:r>
            <a:r>
              <a:rPr lang="en-US" dirty="0"/>
              <a:t>.  </a:t>
            </a:r>
            <a:r>
              <a:rPr lang="en-US" dirty="0" smtClean="0"/>
              <a:t>Hand out </a:t>
            </a:r>
            <a:r>
              <a:rPr lang="en-US" dirty="0"/>
              <a:t>food to the poor.</a:t>
            </a:r>
          </a:p>
          <a:p>
            <a:r>
              <a:rPr lang="en-US" dirty="0"/>
              <a:t>	</a:t>
            </a:r>
            <a:endParaRPr lang="en-US" dirty="0" smtClean="0"/>
          </a:p>
          <a:p>
            <a:r>
              <a:rPr lang="en-US" dirty="0" smtClean="0"/>
              <a:t>D</a:t>
            </a:r>
            <a:r>
              <a:rPr lang="en-US" dirty="0"/>
              <a:t>.  Invest in </a:t>
            </a:r>
            <a:r>
              <a:rPr lang="en-US" dirty="0" smtClean="0"/>
              <a:t>housing companies</a:t>
            </a:r>
            <a:r>
              <a:rPr lang="en-US" dirty="0"/>
              <a:t>.</a:t>
            </a:r>
            <a:endParaRPr lang="en-US" dirty="0">
              <a:effectLst/>
            </a:endParaRPr>
          </a:p>
        </p:txBody>
      </p:sp>
      <p:pic>
        <p:nvPicPr>
          <p:cNvPr id="7" name="Picture Placeholder 6"/>
          <p:cNvPicPr>
            <a:picLocks noGrp="1" noChangeAspect="1"/>
          </p:cNvPicPr>
          <p:nvPr>
            <p:ph type="pic" idx="1"/>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rcRect t="17441" b="17441"/>
          <a:stretch>
            <a:fillRect/>
          </a:stretch>
        </p:blipFill>
        <p:spPr/>
      </p:pic>
    </p:spTree>
    <p:extLst>
      <p:ext uri="{BB962C8B-B14F-4D97-AF65-F5344CB8AC3E}">
        <p14:creationId xmlns:p14="http://schemas.microsoft.com/office/powerpoint/2010/main" val="3901783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600" b="0" dirty="0" smtClean="0"/>
              <a:t>B.  Reconstruction Finance Corporation</a:t>
            </a:r>
            <a:endParaRPr lang="en-US" sz="3600" b="0" dirty="0"/>
          </a:p>
        </p:txBody>
      </p:sp>
      <p:sp>
        <p:nvSpPr>
          <p:cNvPr id="6" name="Content Placeholder 5"/>
          <p:cNvSpPr>
            <a:spLocks noGrp="1"/>
          </p:cNvSpPr>
          <p:nvPr>
            <p:ph sz="half" idx="1"/>
          </p:nvPr>
        </p:nvSpPr>
        <p:spPr>
          <a:xfrm>
            <a:off x="457200" y="1773936"/>
            <a:ext cx="3810000" cy="4474464"/>
          </a:xfrm>
        </p:spPr>
        <p:txBody>
          <a:bodyPr>
            <a:normAutofit fontScale="77500" lnSpcReduction="20000"/>
          </a:bodyPr>
          <a:lstStyle/>
          <a:p>
            <a:pPr marL="118872" indent="0">
              <a:buNone/>
            </a:pPr>
            <a:r>
              <a:rPr lang="en-US" b="1" dirty="0"/>
              <a:t>_____10.  In order to help business like railroads, insurance companies, and big businesses to stay afloat and banks to stay solvent, what program did Herbert Hoover create in 1932</a:t>
            </a:r>
            <a:r>
              <a:rPr lang="en-US" b="1" dirty="0" smtClean="0"/>
              <a:t>?</a:t>
            </a:r>
            <a:endParaRPr lang="en-US" dirty="0" smtClean="0"/>
          </a:p>
          <a:p>
            <a:pPr marL="118872" indent="0">
              <a:buNone/>
            </a:pPr>
            <a:endParaRPr lang="en-US" dirty="0" smtClean="0"/>
          </a:p>
          <a:p>
            <a:pPr marL="118872" indent="0">
              <a:buNone/>
            </a:pPr>
            <a:r>
              <a:rPr lang="en-US" sz="2300" dirty="0" smtClean="0"/>
              <a:t>A</a:t>
            </a:r>
            <a:r>
              <a:rPr lang="en-US" sz="2300" dirty="0"/>
              <a:t>.  Federal Deposit Insurance Corp.</a:t>
            </a:r>
          </a:p>
          <a:p>
            <a:pPr marL="118872" indent="0">
              <a:buNone/>
            </a:pPr>
            <a:endParaRPr lang="en-US" sz="2300" dirty="0" smtClean="0"/>
          </a:p>
          <a:p>
            <a:pPr marL="118872" indent="0">
              <a:buNone/>
            </a:pPr>
            <a:r>
              <a:rPr lang="en-US" sz="2300" b="1" u="sng" dirty="0" smtClean="0">
                <a:solidFill>
                  <a:schemeClr val="bg2">
                    <a:lumMod val="50000"/>
                  </a:schemeClr>
                </a:solidFill>
              </a:rPr>
              <a:t>B</a:t>
            </a:r>
            <a:r>
              <a:rPr lang="en-US" sz="2300" b="1" u="sng" dirty="0">
                <a:solidFill>
                  <a:schemeClr val="bg2">
                    <a:lumMod val="50000"/>
                  </a:schemeClr>
                </a:solidFill>
              </a:rPr>
              <a:t>.  Reconstruction Finance Corp. </a:t>
            </a:r>
          </a:p>
          <a:p>
            <a:pPr marL="118872" indent="0">
              <a:buNone/>
            </a:pPr>
            <a:endParaRPr lang="en-US" sz="2300" dirty="0" smtClean="0"/>
          </a:p>
          <a:p>
            <a:pPr marL="118872" indent="0">
              <a:buNone/>
            </a:pPr>
            <a:r>
              <a:rPr lang="en-US" sz="2300" dirty="0" smtClean="0"/>
              <a:t>C</a:t>
            </a:r>
            <a:r>
              <a:rPr lang="en-US" sz="2300" dirty="0"/>
              <a:t>.  Tennessee Valley Authority</a:t>
            </a:r>
          </a:p>
          <a:p>
            <a:pPr marL="118872" indent="0">
              <a:buNone/>
            </a:pPr>
            <a:endParaRPr lang="en-US" sz="2300" dirty="0" smtClean="0"/>
          </a:p>
          <a:p>
            <a:pPr marL="118872" indent="0">
              <a:buNone/>
            </a:pPr>
            <a:r>
              <a:rPr lang="en-US" sz="2300" dirty="0" smtClean="0"/>
              <a:t>D</a:t>
            </a:r>
            <a:r>
              <a:rPr lang="en-US" sz="2300" dirty="0"/>
              <a:t>.  National Recovery </a:t>
            </a:r>
            <a:r>
              <a:rPr lang="en-US" sz="2300" dirty="0" smtClean="0"/>
              <a:t>Admin.</a:t>
            </a:r>
            <a:endParaRPr lang="en-US" sz="2300" dirty="0"/>
          </a:p>
          <a:p>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293551" y="2057400"/>
            <a:ext cx="4192274" cy="3581400"/>
          </a:xfrm>
        </p:spPr>
      </p:pic>
    </p:spTree>
    <p:extLst>
      <p:ext uri="{BB962C8B-B14F-4D97-AF65-F5344CB8AC3E}">
        <p14:creationId xmlns:p14="http://schemas.microsoft.com/office/powerpoint/2010/main" val="820804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0" y="152400"/>
            <a:ext cx="5791200" cy="978408"/>
          </a:xfrm>
        </p:spPr>
        <p:txBody>
          <a:bodyPr>
            <a:normAutofit/>
          </a:bodyPr>
          <a:lstStyle/>
          <a:p>
            <a:r>
              <a:rPr lang="en-US" sz="5400" dirty="0" smtClean="0"/>
              <a:t>C.  The Bonus Army</a:t>
            </a:r>
            <a:endParaRPr lang="en-US" sz="5400"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l="2853" r="2853"/>
          <a:stretch>
            <a:fillRect/>
          </a:stretch>
        </p:blipFill>
        <p:spPr/>
      </p:pic>
      <p:sp>
        <p:nvSpPr>
          <p:cNvPr id="7" name="Text Placeholder 6"/>
          <p:cNvSpPr>
            <a:spLocks noGrp="1"/>
          </p:cNvSpPr>
          <p:nvPr>
            <p:ph type="body" sz="half" idx="2"/>
          </p:nvPr>
        </p:nvSpPr>
        <p:spPr/>
        <p:txBody>
          <a:bodyPr>
            <a:normAutofit lnSpcReduction="10000"/>
          </a:bodyPr>
          <a:lstStyle/>
          <a:p>
            <a:r>
              <a:rPr lang="en-US" dirty="0" smtClean="0"/>
              <a:t>In 1932, the Bonus Army came to Washington, D.C. to ask for a $1000 bonus check – promised to them by the government for their service in World War I – about thirteen years early.  They claimed that without relief, they might not live until 1945.  Unfortunately, the men were not given an audience with the President.  The Congress listened to their complaints, but would not give in to their demands.  When the men decided to camp out near the White House in a “</a:t>
            </a:r>
            <a:r>
              <a:rPr lang="en-US" dirty="0" err="1" smtClean="0"/>
              <a:t>Hooverville</a:t>
            </a:r>
            <a:r>
              <a:rPr lang="en-US" dirty="0" smtClean="0"/>
              <a:t>” shanty, the administration became fearful of a revolt.  He ordered the shanty burned down, and chased the men out of town, and – if it was possible – became even more despised! </a:t>
            </a:r>
            <a:endParaRPr lang="en-US" dirty="0"/>
          </a:p>
        </p:txBody>
      </p:sp>
      <p:sp>
        <p:nvSpPr>
          <p:cNvPr id="8" name="Rounded Rectangle 7"/>
          <p:cNvSpPr/>
          <p:nvPr/>
        </p:nvSpPr>
        <p:spPr>
          <a:xfrm>
            <a:off x="0" y="0"/>
            <a:ext cx="2819400" cy="1371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effectLst/>
              </a:rPr>
              <a:t>_____11.  The group of World War I veterans which came to Washington, D.C. seeking relief but were sent away empty-handed and burnt out of their shantytown were – </a:t>
            </a:r>
            <a:endParaRPr lang="en-US" sz="1200" dirty="0" smtClean="0">
              <a:effectLst/>
            </a:endParaRPr>
          </a:p>
          <a:p>
            <a:r>
              <a:rPr lang="en-US" dirty="0" smtClean="0">
                <a:effectLst/>
              </a:rPr>
              <a:t>	</a:t>
            </a:r>
            <a:endParaRPr lang="en-US" dirty="0">
              <a:effectLst/>
            </a:endParaRPr>
          </a:p>
        </p:txBody>
      </p:sp>
    </p:spTree>
    <p:extLst>
      <p:ext uri="{BB962C8B-B14F-4D97-AF65-F5344CB8AC3E}">
        <p14:creationId xmlns:p14="http://schemas.microsoft.com/office/powerpoint/2010/main" val="3474706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0" y="228600"/>
            <a:ext cx="6096000" cy="978408"/>
          </a:xfrm>
        </p:spPr>
        <p:txBody>
          <a:bodyPr>
            <a:noAutofit/>
          </a:bodyPr>
          <a:lstStyle/>
          <a:p>
            <a:r>
              <a:rPr lang="en-US" sz="6600" dirty="0" smtClean="0"/>
              <a:t>D.  Automobiles</a:t>
            </a:r>
            <a:endParaRPr lang="en-US" sz="6600" dirty="0"/>
          </a:p>
        </p:txBody>
      </p:sp>
      <p:pic>
        <p:nvPicPr>
          <p:cNvPr id="7" name="Picture Placeholder 6"/>
          <p:cNvPicPr>
            <a:picLocks noGrp="1" noChangeAspect="1"/>
          </p:cNvPicPr>
          <p:nvPr>
            <p:ph type="pic" idx="1"/>
          </p:nvPr>
        </p:nvPicPr>
        <p:blipFill>
          <a:blip r:embed="rId3">
            <a:extLst>
              <a:ext uri="{28A0092B-C50C-407E-A947-70E740481C1C}">
                <a14:useLocalDpi xmlns:a14="http://schemas.microsoft.com/office/drawing/2010/main" val="0"/>
              </a:ext>
            </a:extLst>
          </a:blip>
          <a:srcRect l="3818" r="3818"/>
          <a:stretch>
            <a:fillRect/>
          </a:stretch>
        </p:blipFill>
        <p:spPr/>
      </p:pic>
      <p:sp>
        <p:nvSpPr>
          <p:cNvPr id="6" name="Text Placeholder 5"/>
          <p:cNvSpPr>
            <a:spLocks noGrp="1"/>
          </p:cNvSpPr>
          <p:nvPr>
            <p:ph type="body" sz="half" idx="2"/>
          </p:nvPr>
        </p:nvSpPr>
        <p:spPr/>
        <p:txBody>
          <a:bodyPr>
            <a:normAutofit lnSpcReduction="10000"/>
          </a:bodyPr>
          <a:lstStyle/>
          <a:p>
            <a:r>
              <a:rPr lang="en-US" dirty="0" smtClean="0"/>
              <a:t>Agriculture was suffering from – of all things – bumper crops.  The overproduction of corn, wheat, and other crops during this period on the Great Plains led to a drop in prices.  Coal mining was in a slump due to competition from other fuels, railroads were steadily being replaced by trucks and other types of transportation, and clothing manufacturing – which had once employed thousands of piecemeal laborers, was growing increasingly mechanized. Workers were being replaced by machines, and only the large companies with the money to buy them could produce low price goods.  Cars, however, kept selling until the Crash brought an end to everything!</a:t>
            </a:r>
            <a:endParaRPr lang="en-US" dirty="0"/>
          </a:p>
        </p:txBody>
      </p:sp>
      <p:sp>
        <p:nvSpPr>
          <p:cNvPr id="8" name="Rounded Rectangle 7"/>
          <p:cNvSpPr/>
          <p:nvPr/>
        </p:nvSpPr>
        <p:spPr>
          <a:xfrm>
            <a:off x="76200" y="0"/>
            <a:ext cx="2743200" cy="1371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1.  Which of the following industries WAS NOT STRUGGLING during the early 1920s, according to the </a:t>
            </a:r>
            <a:r>
              <a:rPr lang="en-US" dirty="0" smtClean="0"/>
              <a:t>PowerPoint</a:t>
            </a:r>
            <a:r>
              <a:rPr lang="en-US" dirty="0" smtClean="0"/>
              <a:t>? </a:t>
            </a:r>
            <a:endParaRPr lang="en-US" dirty="0"/>
          </a:p>
        </p:txBody>
      </p:sp>
    </p:spTree>
    <p:extLst>
      <p:ext uri="{BB962C8B-B14F-4D97-AF65-F5344CB8AC3E}">
        <p14:creationId xmlns:p14="http://schemas.microsoft.com/office/powerpoint/2010/main" val="1265203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152400"/>
            <a:ext cx="5943600" cy="978408"/>
          </a:xfrm>
        </p:spPr>
        <p:txBody>
          <a:bodyPr>
            <a:normAutofit/>
          </a:bodyPr>
          <a:lstStyle/>
          <a:p>
            <a:r>
              <a:rPr lang="en-US" sz="6000" dirty="0" smtClean="0"/>
              <a:t>C.  Black Tuesday</a:t>
            </a:r>
            <a:endParaRPr lang="en-US" sz="6000" dirty="0"/>
          </a:p>
        </p:txBody>
      </p:sp>
      <p:sp>
        <p:nvSpPr>
          <p:cNvPr id="4" name="Text Placeholder 3"/>
          <p:cNvSpPr>
            <a:spLocks noGrp="1"/>
          </p:cNvSpPr>
          <p:nvPr>
            <p:ph type="body" sz="half" idx="2"/>
          </p:nvPr>
        </p:nvSpPr>
        <p:spPr/>
        <p:txBody>
          <a:bodyPr>
            <a:normAutofit/>
          </a:bodyPr>
          <a:lstStyle/>
          <a:p>
            <a:r>
              <a:rPr lang="en-US" dirty="0" smtClean="0"/>
              <a:t>D-Day refers to the invasion of Normandy during World War II, people.  C’mon.  The Great Comeuppance is just some crazy thing I made up, and Black Friday, as you all should know by now, is the day after Thanksgiving when every woman and man in the United States ventures out to the shopping malls to buy things for Christmas.  Black Friday, actually has a happy connotation.  The companies who see a sales increase during the Christmas season are actually getting out of the “red” – or debt, and into the “black” or profits!   Black Tuesday: completely different kind.</a:t>
            </a:r>
            <a:endParaRPr lang="en-US" dirty="0"/>
          </a:p>
        </p:txBody>
      </p:sp>
      <p:sp>
        <p:nvSpPr>
          <p:cNvPr id="5" name="Rounded Rectangle 4"/>
          <p:cNvSpPr/>
          <p:nvPr/>
        </p:nvSpPr>
        <p:spPr>
          <a:xfrm>
            <a:off x="20782" y="23091"/>
            <a:ext cx="2743200" cy="1371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t>2.  October 29</a:t>
            </a:r>
            <a:r>
              <a:rPr lang="en-US" sz="1600" baseline="30000" dirty="0" smtClean="0"/>
              <a:t>th</a:t>
            </a:r>
            <a:r>
              <a:rPr lang="en-US" sz="1600" dirty="0" smtClean="0"/>
              <a:t>, 1929, the date when over 16 Million shares of stocks were sold at rapidly declining prices is known as - </a:t>
            </a:r>
            <a:endParaRPr lang="en-US" sz="1600"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3154" b="3154"/>
          <a:stretch>
            <a:fillRect/>
          </a:stretch>
        </p:blipFill>
        <p:spPr/>
      </p:pic>
    </p:spTree>
    <p:extLst>
      <p:ext uri="{BB962C8B-B14F-4D97-AF65-F5344CB8AC3E}">
        <p14:creationId xmlns:p14="http://schemas.microsoft.com/office/powerpoint/2010/main" val="2589491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152400"/>
            <a:ext cx="6096000" cy="978408"/>
          </a:xfrm>
        </p:spPr>
        <p:txBody>
          <a:bodyPr>
            <a:normAutofit/>
          </a:bodyPr>
          <a:lstStyle/>
          <a:p>
            <a:r>
              <a:rPr lang="en-US" sz="4400" dirty="0" smtClean="0"/>
              <a:t>A.  Government Spending</a:t>
            </a:r>
            <a:endParaRPr lang="en-US" sz="4400"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7094" r="7094"/>
          <a:stretch>
            <a:fillRect/>
          </a:stretch>
        </p:blipFill>
        <p:spPr/>
      </p:pic>
      <p:sp>
        <p:nvSpPr>
          <p:cNvPr id="4" name="Text Placeholder 3"/>
          <p:cNvSpPr>
            <a:spLocks noGrp="1"/>
          </p:cNvSpPr>
          <p:nvPr>
            <p:ph type="body" sz="half" idx="2"/>
          </p:nvPr>
        </p:nvSpPr>
        <p:spPr/>
        <p:txBody>
          <a:bodyPr>
            <a:normAutofit lnSpcReduction="10000"/>
          </a:bodyPr>
          <a:lstStyle/>
          <a:p>
            <a:r>
              <a:rPr lang="en-US" dirty="0" smtClean="0"/>
              <a:t>The Stock Market crash, despite the efforts of your textbook to rewrite history, was in fact a major cause of the Great Depression – because it caused the banks to fail.  The overproduction of goods in the economy, a longstanding problem, was also a major problem in the economy.  And a poor housing market – not unlike the poor housing market we have experienced for the past six or seven years – was also a major factor in the Depression.  Government spending, however, did not contribute to the problem: Harding, Coolidge, and Hoover all agreed that government spending should be kept to a minimum.  Laissez-Faire.</a:t>
            </a:r>
            <a:endParaRPr lang="en-US" dirty="0"/>
          </a:p>
        </p:txBody>
      </p:sp>
      <p:sp>
        <p:nvSpPr>
          <p:cNvPr id="5" name="Rounded Rectangle 4"/>
          <p:cNvSpPr/>
          <p:nvPr/>
        </p:nvSpPr>
        <p:spPr>
          <a:xfrm>
            <a:off x="0" y="0"/>
            <a:ext cx="2819400" cy="1371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3.  Which of the following WAS NOT a cause of the Great Depression? </a:t>
            </a:r>
            <a:endParaRPr lang="en-US" dirty="0"/>
          </a:p>
        </p:txBody>
      </p:sp>
    </p:spTree>
    <p:extLst>
      <p:ext uri="{BB962C8B-B14F-4D97-AF65-F5344CB8AC3E}">
        <p14:creationId xmlns:p14="http://schemas.microsoft.com/office/powerpoint/2010/main" val="4674383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28600"/>
            <a:ext cx="6019800" cy="978408"/>
          </a:xfrm>
        </p:spPr>
        <p:txBody>
          <a:bodyPr>
            <a:normAutofit/>
          </a:bodyPr>
          <a:lstStyle/>
          <a:p>
            <a:r>
              <a:rPr lang="en-US" sz="6000" dirty="0" smtClean="0"/>
              <a:t>C.  Bank Failures</a:t>
            </a:r>
            <a:endParaRPr lang="en-US" sz="6000"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4942" r="4942"/>
          <a:stretch>
            <a:fillRect/>
          </a:stretch>
        </p:blipFill>
        <p:spPr/>
      </p:pic>
      <p:sp>
        <p:nvSpPr>
          <p:cNvPr id="4" name="Text Placeholder 3"/>
          <p:cNvSpPr>
            <a:spLocks noGrp="1"/>
          </p:cNvSpPr>
          <p:nvPr>
            <p:ph type="body" sz="half" idx="2"/>
          </p:nvPr>
        </p:nvSpPr>
        <p:spPr/>
        <p:txBody>
          <a:bodyPr>
            <a:normAutofit lnSpcReduction="10000"/>
          </a:bodyPr>
          <a:lstStyle/>
          <a:p>
            <a:r>
              <a:rPr lang="en-US" dirty="0" smtClean="0"/>
              <a:t>By the time Franklin Delano Roosevelt called a “Bank Holiday” in 1933 and redefined the rules of banking with the Federal Deposit Insurance Corporation, the damage was already done.  And for those of you who selected answers A or B, there were actually hundreds of thousands of business bankruptcies and home foreclosures, not just 5000.  And there are no debtors prisons in America!  If there were, half the country would be in jail.  The 5000 banks that had closed by 1933 would grow to closer to 10,000 by the end of the first term of FDR, but then security would return to banking.</a:t>
            </a:r>
            <a:endParaRPr lang="en-US" dirty="0"/>
          </a:p>
        </p:txBody>
      </p:sp>
      <p:sp>
        <p:nvSpPr>
          <p:cNvPr id="5" name="Rounded Rectangle 4"/>
          <p:cNvSpPr/>
          <p:nvPr/>
        </p:nvSpPr>
        <p:spPr>
          <a:xfrm>
            <a:off x="0" y="0"/>
            <a:ext cx="2819400" cy="1371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t>4.  Because of reckless investments by stockbrokers using borrowed money, between 1930 and 1933 there were about 5000 - </a:t>
            </a:r>
            <a:endParaRPr lang="en-US" sz="1600" dirty="0"/>
          </a:p>
        </p:txBody>
      </p:sp>
    </p:spTree>
    <p:extLst>
      <p:ext uri="{BB962C8B-B14F-4D97-AF65-F5344CB8AC3E}">
        <p14:creationId xmlns:p14="http://schemas.microsoft.com/office/powerpoint/2010/main" val="2257331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  Buying on the Margin</a:t>
            </a:r>
            <a:endParaRPr lang="en-US" dirty="0"/>
          </a:p>
        </p:txBody>
      </p:sp>
      <p:sp>
        <p:nvSpPr>
          <p:cNvPr id="7" name="Content Placeholder 6"/>
          <p:cNvSpPr>
            <a:spLocks noGrp="1"/>
          </p:cNvSpPr>
          <p:nvPr>
            <p:ph idx="1"/>
          </p:nvPr>
        </p:nvSpPr>
        <p:spPr/>
        <p:txBody>
          <a:bodyPr/>
          <a:lstStyle/>
          <a:p>
            <a:r>
              <a:rPr lang="en-US" dirty="0" smtClean="0"/>
              <a:t>Buying on the margin allowed stockbrokers to purchase ten times the shares they might have been able to otherwise.  If they invested wisely, they made more in profits.  But if they</a:t>
            </a:r>
          </a:p>
          <a:p>
            <a:pPr marL="118872" indent="0">
              <a:buNone/>
            </a:pPr>
            <a:r>
              <a:rPr lang="en-US" dirty="0"/>
              <a:t> </a:t>
            </a:r>
            <a:r>
              <a:rPr lang="en-US" dirty="0" smtClean="0"/>
              <a:t>                                made a poor choice, all of their </a:t>
            </a:r>
          </a:p>
          <a:p>
            <a:pPr marL="118872" indent="0">
              <a:buNone/>
            </a:pPr>
            <a:r>
              <a:rPr lang="en-US" dirty="0"/>
              <a:t> </a:t>
            </a:r>
            <a:r>
              <a:rPr lang="en-US" dirty="0" smtClean="0"/>
              <a:t>                                money – and the money in </a:t>
            </a:r>
          </a:p>
          <a:p>
            <a:pPr marL="118872" indent="0">
              <a:buNone/>
            </a:pPr>
            <a:r>
              <a:rPr lang="en-US" dirty="0"/>
              <a:t>	</a:t>
            </a:r>
            <a:r>
              <a:rPr lang="en-US" dirty="0" smtClean="0"/>
              <a:t>		 people’s savings accounts - was </a:t>
            </a:r>
          </a:p>
          <a:p>
            <a:pPr marL="118872" indent="0">
              <a:buNone/>
            </a:pPr>
            <a:r>
              <a:rPr lang="en-US" dirty="0"/>
              <a:t>	</a:t>
            </a:r>
            <a:r>
              <a:rPr lang="en-US" dirty="0" smtClean="0"/>
              <a:t>		 gone.</a:t>
            </a:r>
            <a:endParaRPr lang="en-US" dirty="0"/>
          </a:p>
        </p:txBody>
      </p:sp>
      <p:sp>
        <p:nvSpPr>
          <p:cNvPr id="5" name="Rounded Rectangle 4"/>
          <p:cNvSpPr/>
          <p:nvPr/>
        </p:nvSpPr>
        <p:spPr>
          <a:xfrm>
            <a:off x="762000" y="3962400"/>
            <a:ext cx="2209800" cy="228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5.  Stockbrokers who purchased shares of companies with borrowed money were engaged in a practice known as - </a:t>
            </a:r>
            <a:endParaRPr lang="en-US" dirty="0"/>
          </a:p>
        </p:txBody>
      </p:sp>
    </p:spTree>
    <p:extLst>
      <p:ext uri="{BB962C8B-B14F-4D97-AF65-F5344CB8AC3E}">
        <p14:creationId xmlns:p14="http://schemas.microsoft.com/office/powerpoint/2010/main" val="1637162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  Default</a:t>
            </a:r>
            <a:endParaRPr lang="en-US" dirty="0"/>
          </a:p>
        </p:txBody>
      </p:sp>
      <p:sp>
        <p:nvSpPr>
          <p:cNvPr id="3" name="Content Placeholder 2"/>
          <p:cNvSpPr>
            <a:spLocks noGrp="1"/>
          </p:cNvSpPr>
          <p:nvPr>
            <p:ph idx="1"/>
          </p:nvPr>
        </p:nvSpPr>
        <p:spPr/>
        <p:txBody>
          <a:bodyPr/>
          <a:lstStyle/>
          <a:p>
            <a:pPr marL="633222" indent="-514350">
              <a:buAutoNum type="arabicPeriod" startAt="6"/>
            </a:pPr>
            <a:r>
              <a:rPr lang="en-US" dirty="0" smtClean="0"/>
              <a:t>The failure to repay bank loans is called – </a:t>
            </a:r>
          </a:p>
          <a:p>
            <a:pPr marL="118872" indent="0">
              <a:buNone/>
            </a:pPr>
            <a:r>
              <a:rPr lang="en-US" dirty="0"/>
              <a:t>	</a:t>
            </a:r>
            <a:r>
              <a:rPr lang="en-US" dirty="0" smtClean="0">
                <a:solidFill>
                  <a:schemeClr val="bg2">
                    <a:lumMod val="50000"/>
                  </a:schemeClr>
                </a:solidFill>
              </a:rPr>
              <a:t>B.  Default</a:t>
            </a:r>
            <a:endParaRPr lang="en-US" dirty="0">
              <a:solidFill>
                <a:schemeClr val="bg2">
                  <a:lumMod val="50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2819400"/>
            <a:ext cx="5562600" cy="3786262"/>
          </a:xfrm>
          <a:prstGeom prst="rect">
            <a:avLst/>
          </a:prstGeom>
        </p:spPr>
      </p:pic>
    </p:spTree>
    <p:extLst>
      <p:ext uri="{BB962C8B-B14F-4D97-AF65-F5344CB8AC3E}">
        <p14:creationId xmlns:p14="http://schemas.microsoft.com/office/powerpoint/2010/main" val="4121405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24200" y="228600"/>
            <a:ext cx="5715000" cy="978408"/>
          </a:xfrm>
        </p:spPr>
        <p:txBody>
          <a:bodyPr>
            <a:normAutofit/>
          </a:bodyPr>
          <a:lstStyle/>
          <a:p>
            <a:r>
              <a:rPr lang="en-US" sz="4000" dirty="0" smtClean="0"/>
              <a:t>D.  Unemployment at 25%</a:t>
            </a:r>
            <a:endParaRPr lang="en-US" sz="4000" dirty="0"/>
          </a:p>
        </p:txBody>
      </p:sp>
      <p:pic>
        <p:nvPicPr>
          <p:cNvPr id="7" name="Picture Placeholder 6"/>
          <p:cNvPicPr>
            <a:picLocks noGrp="1" noChangeAspect="1"/>
          </p:cNvPicPr>
          <p:nvPr>
            <p:ph type="pic" idx="1"/>
          </p:nvPr>
        </p:nvPicPr>
        <p:blipFill>
          <a:blip r:embed="rId3">
            <a:extLst>
              <a:ext uri="{28A0092B-C50C-407E-A947-70E740481C1C}">
                <a14:useLocalDpi xmlns:a14="http://schemas.microsoft.com/office/drawing/2010/main" val="0"/>
              </a:ext>
            </a:extLst>
          </a:blip>
          <a:srcRect l="7177" r="7177"/>
          <a:stretch>
            <a:fillRect/>
          </a:stretch>
        </p:blipFill>
        <p:spPr/>
      </p:pic>
      <p:sp>
        <p:nvSpPr>
          <p:cNvPr id="6" name="Text Placeholder 5"/>
          <p:cNvSpPr>
            <a:spLocks noGrp="1"/>
          </p:cNvSpPr>
          <p:nvPr>
            <p:ph type="body" sz="half" idx="2"/>
          </p:nvPr>
        </p:nvSpPr>
        <p:spPr/>
        <p:txBody>
          <a:bodyPr/>
          <a:lstStyle/>
          <a:p>
            <a:r>
              <a:rPr lang="en-US" dirty="0" smtClean="0"/>
              <a:t>_____7.  By the year 1933, unemployment in the United States of America was close to – </a:t>
            </a:r>
          </a:p>
          <a:p>
            <a:r>
              <a:rPr lang="en-US" dirty="0"/>
              <a:t>	</a:t>
            </a:r>
            <a:r>
              <a:rPr lang="en-US" dirty="0" smtClean="0"/>
              <a:t>A.  6%</a:t>
            </a:r>
          </a:p>
          <a:p>
            <a:endParaRPr lang="en-US" dirty="0"/>
          </a:p>
          <a:p>
            <a:r>
              <a:rPr lang="en-US" dirty="0" smtClean="0"/>
              <a:t>	B.  7.8%</a:t>
            </a:r>
          </a:p>
          <a:p>
            <a:r>
              <a:rPr lang="en-US" dirty="0"/>
              <a:t>	</a:t>
            </a:r>
            <a:endParaRPr lang="en-US" dirty="0" smtClean="0"/>
          </a:p>
          <a:p>
            <a:r>
              <a:rPr lang="en-US" dirty="0"/>
              <a:t>	</a:t>
            </a:r>
            <a:r>
              <a:rPr lang="en-US" dirty="0" smtClean="0"/>
              <a:t>C.  17%</a:t>
            </a:r>
          </a:p>
          <a:p>
            <a:endParaRPr lang="en-US" dirty="0"/>
          </a:p>
          <a:p>
            <a:r>
              <a:rPr lang="en-US" dirty="0" smtClean="0"/>
              <a:t>	</a:t>
            </a:r>
            <a:r>
              <a:rPr lang="en-US" sz="3600" dirty="0" smtClean="0"/>
              <a:t>D.  25%</a:t>
            </a:r>
            <a:endParaRPr lang="en-US" sz="3600" dirty="0"/>
          </a:p>
        </p:txBody>
      </p:sp>
    </p:spTree>
    <p:extLst>
      <p:ext uri="{BB962C8B-B14F-4D97-AF65-F5344CB8AC3E}">
        <p14:creationId xmlns:p14="http://schemas.microsoft.com/office/powerpoint/2010/main" val="2574851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28600"/>
            <a:ext cx="6096000" cy="978408"/>
          </a:xfrm>
        </p:spPr>
        <p:txBody>
          <a:bodyPr>
            <a:normAutofit/>
          </a:bodyPr>
          <a:lstStyle/>
          <a:p>
            <a:r>
              <a:rPr lang="en-US" sz="5400" dirty="0" smtClean="0"/>
              <a:t>C.  </a:t>
            </a:r>
            <a:r>
              <a:rPr lang="en-US" sz="5400" dirty="0" err="1" smtClean="0"/>
              <a:t>Hoovervilles</a:t>
            </a:r>
            <a:r>
              <a:rPr lang="en-US" sz="5400" dirty="0" smtClean="0"/>
              <a:t> </a:t>
            </a:r>
            <a:endParaRPr lang="en-US" sz="5400" dirty="0"/>
          </a:p>
        </p:txBody>
      </p:sp>
      <p:sp>
        <p:nvSpPr>
          <p:cNvPr id="4" name="Text Placeholder 3"/>
          <p:cNvSpPr>
            <a:spLocks noGrp="1"/>
          </p:cNvSpPr>
          <p:nvPr>
            <p:ph type="body" sz="half" idx="2"/>
          </p:nvPr>
        </p:nvSpPr>
        <p:spPr/>
        <p:txBody>
          <a:bodyPr/>
          <a:lstStyle/>
          <a:p>
            <a:r>
              <a:rPr lang="en-US" dirty="0">
                <a:latin typeface="+mj-lt"/>
              </a:rPr>
              <a:t>_____8.  Makeshift shantytowns built with scrap wood and waste materials, where people lived in unsanitary conditions without running water or heat were called – </a:t>
            </a:r>
            <a:endParaRPr lang="en-US" dirty="0" smtClean="0">
              <a:latin typeface="+mj-lt"/>
            </a:endParaRPr>
          </a:p>
          <a:p>
            <a:endParaRPr lang="en-US" dirty="0" smtClean="0">
              <a:latin typeface="+mj-lt"/>
            </a:endParaRPr>
          </a:p>
          <a:p>
            <a:pPr marL="342900" indent="-342900">
              <a:buAutoNum type="alphaUcPeriod"/>
            </a:pPr>
            <a:r>
              <a:rPr lang="en-US" dirty="0" smtClean="0">
                <a:latin typeface="+mj-lt"/>
              </a:rPr>
              <a:t>Harding Huts</a:t>
            </a:r>
          </a:p>
          <a:p>
            <a:pPr marL="342900" indent="-342900">
              <a:buAutoNum type="alphaUcPeriod"/>
            </a:pPr>
            <a:endParaRPr lang="en-US" dirty="0">
              <a:latin typeface="+mj-lt"/>
            </a:endParaRPr>
          </a:p>
          <a:p>
            <a:pPr marL="342900" indent="-342900">
              <a:buAutoNum type="alphaUcPeriod" startAt="2"/>
            </a:pPr>
            <a:r>
              <a:rPr lang="en-US" dirty="0" smtClean="0">
                <a:latin typeface="+mj-lt"/>
              </a:rPr>
              <a:t>Coolidge Cottages</a:t>
            </a:r>
          </a:p>
          <a:p>
            <a:pPr marL="342900" indent="-342900">
              <a:buAutoNum type="alphaUcPeriod" startAt="2"/>
            </a:pPr>
            <a:endParaRPr lang="en-US" dirty="0" smtClean="0">
              <a:latin typeface="+mj-lt"/>
            </a:endParaRPr>
          </a:p>
          <a:p>
            <a:pPr marL="342900" indent="-342900">
              <a:buAutoNum type="alphaUcPeriod" startAt="3"/>
            </a:pPr>
            <a:r>
              <a:rPr lang="en-US" dirty="0" err="1" smtClean="0">
                <a:latin typeface="+mj-lt"/>
              </a:rPr>
              <a:t>Hoovervilles</a:t>
            </a:r>
            <a:endParaRPr lang="en-US" dirty="0" smtClean="0">
              <a:latin typeface="+mj-lt"/>
            </a:endParaRPr>
          </a:p>
          <a:p>
            <a:endParaRPr lang="en-US" dirty="0">
              <a:latin typeface="+mj-lt"/>
            </a:endParaRPr>
          </a:p>
          <a:p>
            <a:pPr marL="342900" indent="-342900">
              <a:buAutoNum type="alphaUcPeriod" startAt="4"/>
            </a:pPr>
            <a:r>
              <a:rPr lang="en-US" dirty="0" smtClean="0">
                <a:latin typeface="+mj-lt"/>
              </a:rPr>
              <a:t>Bush Bungalows</a:t>
            </a:r>
          </a:p>
          <a:p>
            <a:pPr marL="342900" indent="-342900">
              <a:buAutoNum type="alphaUcPeriod" startAt="4"/>
            </a:pPr>
            <a:endParaRPr lang="en-US" dirty="0">
              <a:latin typeface="+mj-lt"/>
            </a:endParaRPr>
          </a:p>
          <a:p>
            <a:pPr marL="342900" indent="-342900">
              <a:buAutoNum type="alphaUcPeriod" startAt="5"/>
            </a:pPr>
            <a:r>
              <a:rPr lang="en-US" dirty="0" smtClean="0">
                <a:latin typeface="+mj-lt"/>
              </a:rPr>
              <a:t>Ralph Retreats</a:t>
            </a:r>
          </a:p>
          <a:p>
            <a:pPr marL="342900" indent="-342900">
              <a:buAutoNum type="alphaUcPeriod" startAt="5"/>
            </a:pPr>
            <a:endParaRPr lang="en-US" dirty="0">
              <a:latin typeface="+mj-lt"/>
            </a:endParaRPr>
          </a:p>
          <a:p>
            <a:r>
              <a:rPr lang="en-US" dirty="0">
                <a:latin typeface="+mj-lt"/>
              </a:rPr>
              <a:t> </a:t>
            </a:r>
            <a:endParaRPr lang="en-US" dirty="0">
              <a:effectLst/>
              <a:latin typeface="+mj-lt"/>
            </a:endParaRP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4070" r="4070"/>
          <a:stretch>
            <a:fillRect/>
          </a:stretch>
        </p:blipFill>
        <p:spPr/>
      </p:pic>
    </p:spTree>
    <p:extLst>
      <p:ext uri="{BB962C8B-B14F-4D97-AF65-F5344CB8AC3E}">
        <p14:creationId xmlns:p14="http://schemas.microsoft.com/office/powerpoint/2010/main" val="41006507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75</TotalTime>
  <Words>1001</Words>
  <Application>Microsoft Office PowerPoint</Application>
  <PresentationFormat>On-screen Show (4:3)</PresentationFormat>
  <Paragraphs>73</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Module</vt:lpstr>
      <vt:lpstr>Herbert Hoover and the Crash</vt:lpstr>
      <vt:lpstr>D.  Automobiles</vt:lpstr>
      <vt:lpstr>C.  Black Tuesday</vt:lpstr>
      <vt:lpstr>A.  Government Spending</vt:lpstr>
      <vt:lpstr>C.  Bank Failures</vt:lpstr>
      <vt:lpstr>A.  Buying on the Margin</vt:lpstr>
      <vt:lpstr>B.  Default</vt:lpstr>
      <vt:lpstr>D.  Unemployment at 25%</vt:lpstr>
      <vt:lpstr>C.  Hoovervilles </vt:lpstr>
      <vt:lpstr>B.  Absolutely Nothing!</vt:lpstr>
      <vt:lpstr>B.  Reconstruction Finance Corporation</vt:lpstr>
      <vt:lpstr>C.  The Bonus Army</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Herbert Hoover and the Crash</dc:title>
  <dc:creator>Adam Henry</dc:creator>
  <cp:lastModifiedBy>Adam</cp:lastModifiedBy>
  <cp:revision>8</cp:revision>
  <dcterms:created xsi:type="dcterms:W3CDTF">2013-02-27T12:55:18Z</dcterms:created>
  <dcterms:modified xsi:type="dcterms:W3CDTF">2015-04-19T23:32:01Z</dcterms:modified>
</cp:coreProperties>
</file>